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Montserrat" panose="00000500000000000000" pitchFamily="2" charset="0"/>
      <p:regular r:id="rId12"/>
      <p:bold r:id="rId13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7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37632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F7471E-4725-7DD7-6391-71A1540CC1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53CA503-1D11-C6C6-08CB-B212D7C650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BDFDB93-1262-E7E3-E7F9-FACE4F08C8F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A15FF5-85BD-DD85-8C28-270BDAABE55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016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8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149078"/>
            <a:ext cx="7627382" cy="1455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📦</a:t>
            </a: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Estágio em Análise de Dados – SmartEnvios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929896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Apresentação de Análises e Recomendações</a:t>
            </a:r>
            <a:endParaRPr lang="en-US" sz="1700" dirty="0"/>
          </a:p>
        </p:txBody>
      </p:sp>
      <p:sp>
        <p:nvSpPr>
          <p:cNvPr id="5" name="Text 2"/>
          <p:cNvSpPr/>
          <p:nvPr/>
        </p:nvSpPr>
        <p:spPr>
          <a:xfrm>
            <a:off x="758309" y="4520327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Nome: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Márlon Moreira</a:t>
            </a:r>
            <a:endParaRPr lang="en-US" sz="1700" dirty="0"/>
          </a:p>
        </p:txBody>
      </p:sp>
      <p:sp>
        <p:nvSpPr>
          <p:cNvPr id="6" name="Text 3"/>
          <p:cNvSpPr/>
          <p:nvPr/>
        </p:nvSpPr>
        <p:spPr>
          <a:xfrm>
            <a:off x="758309" y="5110758"/>
            <a:ext cx="762738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b="1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Data:</a:t>
            </a: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 30/05/2025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759976"/>
            <a:ext cx="7627382" cy="1455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🔍</a:t>
            </a: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Visão Geral do Atendimento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54079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997" y="2570738"/>
            <a:ext cx="342067" cy="427553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462326" y="2615208"/>
            <a:ext cx="332553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Chamados Não Resolvidos</a:t>
            </a:r>
            <a:endParaRPr lang="en-US" sz="2200" dirty="0"/>
          </a:p>
        </p:txBody>
      </p:sp>
      <p:sp>
        <p:nvSpPr>
          <p:cNvPr id="7" name="Text 3"/>
          <p:cNvSpPr/>
          <p:nvPr/>
        </p:nvSpPr>
        <p:spPr>
          <a:xfrm>
            <a:off x="1462326" y="3101340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53,7% dos chamados sem resolução</a:t>
            </a:r>
            <a:endParaRPr lang="en-US" sz="1700" dirty="0"/>
          </a:p>
        </p:txBody>
      </p:sp>
      <p:sp>
        <p:nvSpPr>
          <p:cNvPr id="8" name="Shape 4"/>
          <p:cNvSpPr/>
          <p:nvPr/>
        </p:nvSpPr>
        <p:spPr>
          <a:xfrm>
            <a:off x="758309" y="388131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0997" y="3911263"/>
            <a:ext cx="342067" cy="427553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462326" y="395573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Baixo Impacto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462326" y="4441865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IV baixo entre canal/tipo de atendimento e resolução</a:t>
            </a:r>
            <a:endParaRPr lang="en-US" sz="1700" dirty="0"/>
          </a:p>
        </p:txBody>
      </p:sp>
      <p:sp>
        <p:nvSpPr>
          <p:cNvPr id="12" name="Shape 7"/>
          <p:cNvSpPr/>
          <p:nvPr/>
        </p:nvSpPr>
        <p:spPr>
          <a:xfrm>
            <a:off x="758309" y="5221843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13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0997" y="5251787"/>
            <a:ext cx="342067" cy="427553"/>
          </a:xfrm>
          <a:prstGeom prst="rect">
            <a:avLst/>
          </a:prstGeom>
        </p:spPr>
      </p:pic>
      <p:sp>
        <p:nvSpPr>
          <p:cNvPr id="14" name="Text 8"/>
          <p:cNvSpPr/>
          <p:nvPr/>
        </p:nvSpPr>
        <p:spPr>
          <a:xfrm>
            <a:off x="1462326" y="529625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Melhor Taxa no Chat</a:t>
            </a:r>
            <a:endParaRPr lang="en-US" sz="2200" dirty="0"/>
          </a:p>
        </p:txBody>
      </p:sp>
      <p:sp>
        <p:nvSpPr>
          <p:cNvPr id="15" name="Text 9"/>
          <p:cNvSpPr/>
          <p:nvPr/>
        </p:nvSpPr>
        <p:spPr>
          <a:xfrm>
            <a:off x="1462326" y="5782389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48,7% de resolução via chat</a:t>
            </a:r>
            <a:endParaRPr lang="en-US" sz="1700" dirty="0"/>
          </a:p>
        </p:txBody>
      </p:sp>
      <p:sp>
        <p:nvSpPr>
          <p:cNvPr id="16" name="Shape 10"/>
          <p:cNvSpPr/>
          <p:nvPr/>
        </p:nvSpPr>
        <p:spPr>
          <a:xfrm>
            <a:off x="758309" y="6562368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282C32"/>
          </a:solidFill>
          <a:ln/>
          <a:effectLst>
            <a:outerShdw blurRad="53340" dist="2667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pic>
        <p:nvPicPr>
          <p:cNvPr id="17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0997" y="6592312"/>
            <a:ext cx="342067" cy="427553"/>
          </a:xfrm>
          <a:prstGeom prst="rect">
            <a:avLst/>
          </a:prstGeom>
        </p:spPr>
      </p:pic>
      <p:sp>
        <p:nvSpPr>
          <p:cNvPr id="18" name="Text 11"/>
          <p:cNvSpPr/>
          <p:nvPr/>
        </p:nvSpPr>
        <p:spPr>
          <a:xfrm>
            <a:off x="1462326" y="6636782"/>
            <a:ext cx="357985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Email com Pior Desempenho</a:t>
            </a:r>
            <a:endParaRPr lang="en-US" sz="2200" dirty="0"/>
          </a:p>
        </p:txBody>
      </p:sp>
      <p:sp>
        <p:nvSpPr>
          <p:cNvPr id="19" name="Text 12"/>
          <p:cNvSpPr/>
          <p:nvPr/>
        </p:nvSpPr>
        <p:spPr>
          <a:xfrm>
            <a:off x="1462326" y="7122914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43,9% de resolução por email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1815584"/>
            <a:ext cx="7627382" cy="1455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📞</a:t>
            </a: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Otimizando Canais de Atendimento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3596402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Direcionar tipos de chamados para canais com melhor performance para maior eficiência.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6244709" y="4533543"/>
            <a:ext cx="7627382" cy="1880473"/>
          </a:xfrm>
          <a:prstGeom prst="roundRect">
            <a:avLst>
              <a:gd name="adj" fmla="val 1037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6252329" y="4541163"/>
            <a:ext cx="7611308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6469975" y="4678680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Cadastro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9010531" y="4678680"/>
            <a:ext cx="20959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Telefone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11547277" y="4678680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↑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52329" y="5162907"/>
            <a:ext cx="7611308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1" name="Text 8"/>
          <p:cNvSpPr/>
          <p:nvPr/>
        </p:nvSpPr>
        <p:spPr>
          <a:xfrm>
            <a:off x="6469975" y="5300424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Financeiro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9010531" y="5300424"/>
            <a:ext cx="20959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Email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11547277" y="5300424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↑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6252329" y="5784652"/>
            <a:ext cx="7611308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5" name="Text 12"/>
          <p:cNvSpPr/>
          <p:nvPr/>
        </p:nvSpPr>
        <p:spPr>
          <a:xfrm>
            <a:off x="6469975" y="5922169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Entrega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9010531" y="5922169"/>
            <a:ext cx="209597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Chat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11547277" y="5922169"/>
            <a:ext cx="2099786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↑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24483"/>
            <a:ext cx="7627382" cy="1455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🧠</a:t>
            </a: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Hipóteses para Canais e Tipos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2405301"/>
            <a:ext cx="1083231" cy="129992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166461" y="262187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Chat: Agilidade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166461" y="3108008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Ideal para questões rápidas e resoluções imediatas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3705225"/>
            <a:ext cx="1083231" cy="129992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166461" y="392180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Email: Formalização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166461" y="4407932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Necessário para questões financeiras com registros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5005149"/>
            <a:ext cx="1083231" cy="129992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166461" y="522172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Entrega: Tempo Real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166461" y="5707856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Requer atualizações e suporte em tempo real</a:t>
            </a:r>
            <a:endParaRPr lang="en-US" sz="1700" dirty="0"/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58309" y="6305074"/>
            <a:ext cx="1083231" cy="1299924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2166461" y="6521648"/>
            <a:ext cx="294989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Cadastro: Simplicidade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2166461" y="7007781"/>
            <a:ext cx="62192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Processos diretos com alta taxa de resolução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19601" y="631031"/>
            <a:ext cx="7019806" cy="60519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50"/>
              </a:lnSpc>
              <a:buNone/>
            </a:pPr>
            <a:r>
              <a:rPr lang="en-US" sz="365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✅</a:t>
            </a:r>
            <a:r>
              <a:rPr lang="en-US" sz="36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Ações Sugeridas para Melhoria</a:t>
            </a:r>
            <a:endParaRPr lang="en-US" sz="3650" dirty="0"/>
          </a:p>
        </p:txBody>
      </p:sp>
      <p:sp>
        <p:nvSpPr>
          <p:cNvPr id="3" name="Text 1"/>
          <p:cNvSpPr/>
          <p:nvPr/>
        </p:nvSpPr>
        <p:spPr>
          <a:xfrm>
            <a:off x="619601" y="1590199"/>
            <a:ext cx="13391198" cy="283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Implementar estratégias focadas em otimizar o atendimento ao cliente, garantindo um serviço de alta qualidade e eficiente em todos os canais.</a:t>
            </a:r>
            <a:endParaRPr lang="en-US" sz="1350" dirty="0"/>
          </a:p>
        </p:txBody>
      </p:sp>
      <p:sp>
        <p:nvSpPr>
          <p:cNvPr id="4" name="Shape 2"/>
          <p:cNvSpPr/>
          <p:nvPr/>
        </p:nvSpPr>
        <p:spPr>
          <a:xfrm>
            <a:off x="619601" y="2072521"/>
            <a:ext cx="1339096" cy="1034415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blurRad="43180" dist="2159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5" name="Text 3"/>
          <p:cNvSpPr/>
          <p:nvPr/>
        </p:nvSpPr>
        <p:spPr>
          <a:xfrm>
            <a:off x="1164669" y="2434114"/>
            <a:ext cx="248841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1950" dirty="0"/>
          </a:p>
        </p:txBody>
      </p:sp>
      <p:sp>
        <p:nvSpPr>
          <p:cNvPr id="6" name="Text 4"/>
          <p:cNvSpPr/>
          <p:nvPr/>
        </p:nvSpPr>
        <p:spPr>
          <a:xfrm>
            <a:off x="2135624" y="2249448"/>
            <a:ext cx="2329339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Direcionar Chamados</a:t>
            </a:r>
            <a:endParaRPr lang="en-US" sz="1800" dirty="0"/>
          </a:p>
        </p:txBody>
      </p:sp>
      <p:sp>
        <p:nvSpPr>
          <p:cNvPr id="7" name="Text 5"/>
          <p:cNvSpPr/>
          <p:nvPr/>
        </p:nvSpPr>
        <p:spPr>
          <a:xfrm>
            <a:off x="2135624" y="2646759"/>
            <a:ext cx="3337798" cy="283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Para canais com melhor performance</a:t>
            </a:r>
            <a:endParaRPr lang="en-US" sz="1350" dirty="0"/>
          </a:p>
        </p:txBody>
      </p:sp>
      <p:sp>
        <p:nvSpPr>
          <p:cNvPr id="8" name="Shape 6"/>
          <p:cNvSpPr/>
          <p:nvPr/>
        </p:nvSpPr>
        <p:spPr>
          <a:xfrm>
            <a:off x="2047161" y="3097411"/>
            <a:ext cx="11875175" cy="11430"/>
          </a:xfrm>
          <a:prstGeom prst="roundRect">
            <a:avLst>
              <a:gd name="adj" fmla="val 139396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9" name="Shape 7"/>
          <p:cNvSpPr/>
          <p:nvPr/>
        </p:nvSpPr>
        <p:spPr>
          <a:xfrm>
            <a:off x="619601" y="3195399"/>
            <a:ext cx="2678192" cy="1034415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blurRad="43180" dist="2159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0" name="Text 8"/>
          <p:cNvSpPr/>
          <p:nvPr/>
        </p:nvSpPr>
        <p:spPr>
          <a:xfrm>
            <a:off x="1834277" y="3556992"/>
            <a:ext cx="248841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1950" dirty="0"/>
          </a:p>
        </p:txBody>
      </p:sp>
      <p:sp>
        <p:nvSpPr>
          <p:cNvPr id="11" name="Text 9"/>
          <p:cNvSpPr/>
          <p:nvPr/>
        </p:nvSpPr>
        <p:spPr>
          <a:xfrm>
            <a:off x="3474720" y="3372326"/>
            <a:ext cx="2329339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Rever Processos</a:t>
            </a:r>
            <a:endParaRPr lang="en-US" sz="1800" dirty="0"/>
          </a:p>
        </p:txBody>
      </p:sp>
      <p:sp>
        <p:nvSpPr>
          <p:cNvPr id="12" name="Text 10"/>
          <p:cNvSpPr/>
          <p:nvPr/>
        </p:nvSpPr>
        <p:spPr>
          <a:xfrm>
            <a:off x="3474720" y="3769638"/>
            <a:ext cx="3321129" cy="283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Atendimento de entrega por telefone</a:t>
            </a:r>
            <a:endParaRPr lang="en-US" sz="1350" dirty="0"/>
          </a:p>
        </p:txBody>
      </p:sp>
      <p:sp>
        <p:nvSpPr>
          <p:cNvPr id="13" name="Shape 11"/>
          <p:cNvSpPr/>
          <p:nvPr/>
        </p:nvSpPr>
        <p:spPr>
          <a:xfrm>
            <a:off x="3386257" y="4220289"/>
            <a:ext cx="10536079" cy="11430"/>
          </a:xfrm>
          <a:prstGeom prst="roundRect">
            <a:avLst>
              <a:gd name="adj" fmla="val 139396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4" name="Shape 12"/>
          <p:cNvSpPr/>
          <p:nvPr/>
        </p:nvSpPr>
        <p:spPr>
          <a:xfrm>
            <a:off x="619601" y="4318278"/>
            <a:ext cx="4017288" cy="1034415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blurRad="43180" dist="2159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15" name="Text 13"/>
          <p:cNvSpPr/>
          <p:nvPr/>
        </p:nvSpPr>
        <p:spPr>
          <a:xfrm>
            <a:off x="2503765" y="4679871"/>
            <a:ext cx="248841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1950" dirty="0"/>
          </a:p>
        </p:txBody>
      </p:sp>
      <p:sp>
        <p:nvSpPr>
          <p:cNvPr id="16" name="Text 14"/>
          <p:cNvSpPr/>
          <p:nvPr/>
        </p:nvSpPr>
        <p:spPr>
          <a:xfrm>
            <a:off x="4813816" y="4495205"/>
            <a:ext cx="2329339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Evitar Chat Financeiro</a:t>
            </a:r>
            <a:endParaRPr lang="en-US" sz="1800" dirty="0"/>
          </a:p>
        </p:txBody>
      </p:sp>
      <p:sp>
        <p:nvSpPr>
          <p:cNvPr id="17" name="Text 15"/>
          <p:cNvSpPr/>
          <p:nvPr/>
        </p:nvSpPr>
        <p:spPr>
          <a:xfrm>
            <a:off x="4813816" y="4892516"/>
            <a:ext cx="3421261" cy="283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Priorizar canais formais para financeiro</a:t>
            </a:r>
            <a:endParaRPr lang="en-US" sz="1350" dirty="0"/>
          </a:p>
        </p:txBody>
      </p:sp>
      <p:sp>
        <p:nvSpPr>
          <p:cNvPr id="18" name="Shape 16"/>
          <p:cNvSpPr/>
          <p:nvPr/>
        </p:nvSpPr>
        <p:spPr>
          <a:xfrm>
            <a:off x="4725353" y="5343168"/>
            <a:ext cx="9196983" cy="11430"/>
          </a:xfrm>
          <a:prstGeom prst="roundRect">
            <a:avLst>
              <a:gd name="adj" fmla="val 139396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9" name="Shape 17"/>
          <p:cNvSpPr/>
          <p:nvPr/>
        </p:nvSpPr>
        <p:spPr>
          <a:xfrm>
            <a:off x="619601" y="5441156"/>
            <a:ext cx="5356384" cy="1034415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blurRad="43180" dist="2159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20" name="Text 18"/>
          <p:cNvSpPr/>
          <p:nvPr/>
        </p:nvSpPr>
        <p:spPr>
          <a:xfrm>
            <a:off x="3173373" y="5802749"/>
            <a:ext cx="248841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1950" dirty="0"/>
          </a:p>
        </p:txBody>
      </p:sp>
      <p:sp>
        <p:nvSpPr>
          <p:cNvPr id="21" name="Text 19"/>
          <p:cNvSpPr/>
          <p:nvPr/>
        </p:nvSpPr>
        <p:spPr>
          <a:xfrm>
            <a:off x="6152912" y="5618083"/>
            <a:ext cx="2451140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Treinamento Específico</a:t>
            </a:r>
            <a:endParaRPr lang="en-US" sz="1800" dirty="0"/>
          </a:p>
        </p:txBody>
      </p:sp>
      <p:sp>
        <p:nvSpPr>
          <p:cNvPr id="22" name="Text 20"/>
          <p:cNvSpPr/>
          <p:nvPr/>
        </p:nvSpPr>
        <p:spPr>
          <a:xfrm>
            <a:off x="6152912" y="6015395"/>
            <a:ext cx="2858453" cy="283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Por canal e tipo de atendimento</a:t>
            </a:r>
            <a:endParaRPr lang="en-US" sz="1350" dirty="0"/>
          </a:p>
        </p:txBody>
      </p:sp>
      <p:sp>
        <p:nvSpPr>
          <p:cNvPr id="23" name="Shape 21"/>
          <p:cNvSpPr/>
          <p:nvPr/>
        </p:nvSpPr>
        <p:spPr>
          <a:xfrm>
            <a:off x="6064448" y="6466046"/>
            <a:ext cx="7857887" cy="11430"/>
          </a:xfrm>
          <a:prstGeom prst="roundRect">
            <a:avLst>
              <a:gd name="adj" fmla="val 1393960"/>
            </a:avLst>
          </a:prstGeom>
          <a:solidFill>
            <a:srgbClr val="60646A"/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24" name="Shape 22"/>
          <p:cNvSpPr/>
          <p:nvPr/>
        </p:nvSpPr>
        <p:spPr>
          <a:xfrm>
            <a:off x="619601" y="6564035"/>
            <a:ext cx="6695599" cy="1034415"/>
          </a:xfrm>
          <a:prstGeom prst="roundRect">
            <a:avLst>
              <a:gd name="adj" fmla="val 15403"/>
            </a:avLst>
          </a:prstGeom>
          <a:solidFill>
            <a:srgbClr val="282C32"/>
          </a:solidFill>
          <a:ln/>
          <a:effectLst>
            <a:outerShdw blurRad="43180" dist="21590" dir="13500000" algn="bl" rotWithShape="0">
              <a:srgbClr val="FFFFFF">
                <a:alpha val="10000"/>
              </a:srgbClr>
            </a:outerShdw>
          </a:effectLst>
        </p:spPr>
        <p:txBody>
          <a:bodyPr/>
          <a:lstStyle/>
          <a:p>
            <a:endParaRPr lang="pt-BR"/>
          </a:p>
        </p:txBody>
      </p:sp>
      <p:sp>
        <p:nvSpPr>
          <p:cNvPr id="25" name="Text 23"/>
          <p:cNvSpPr/>
          <p:nvPr/>
        </p:nvSpPr>
        <p:spPr>
          <a:xfrm>
            <a:off x="3842980" y="6925628"/>
            <a:ext cx="248841" cy="3111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5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5</a:t>
            </a:r>
            <a:endParaRPr lang="en-US" sz="1950" dirty="0"/>
          </a:p>
        </p:txBody>
      </p:sp>
      <p:sp>
        <p:nvSpPr>
          <p:cNvPr id="26" name="Text 24"/>
          <p:cNvSpPr/>
          <p:nvPr/>
        </p:nvSpPr>
        <p:spPr>
          <a:xfrm>
            <a:off x="7492127" y="6740962"/>
            <a:ext cx="2329339" cy="291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Feedback Contínuo</a:t>
            </a:r>
            <a:endParaRPr lang="en-US" sz="1800" dirty="0"/>
          </a:p>
        </p:txBody>
      </p:sp>
      <p:sp>
        <p:nvSpPr>
          <p:cNvPr id="27" name="Text 25"/>
          <p:cNvSpPr/>
          <p:nvPr/>
        </p:nvSpPr>
        <p:spPr>
          <a:xfrm>
            <a:off x="7492127" y="7138273"/>
            <a:ext cx="3594616" cy="2832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35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Implementar feedback por atendimento</a:t>
            </a:r>
            <a:endParaRPr lang="en-US" sz="13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5324" y="1103233"/>
            <a:ext cx="7549277" cy="6746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🌎</a:t>
            </a:r>
            <a:r>
              <a:rPr lang="en-US" sz="40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Análise Regional e de Clientes</a:t>
            </a:r>
            <a:endParaRPr lang="en-US" sz="4050" dirty="0"/>
          </a:p>
        </p:txBody>
      </p:sp>
      <p:sp>
        <p:nvSpPr>
          <p:cNvPr id="4" name="Text 1"/>
          <p:cNvSpPr/>
          <p:nvPr/>
        </p:nvSpPr>
        <p:spPr>
          <a:xfrm>
            <a:off x="685324" y="2071568"/>
            <a:ext cx="7773352" cy="94011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maior parte dos clientes e pedidos vêm das regiões Norte e Nordeste, especialmente nos segmentos de Eletrônicos e Moda, que mostram alta recompra.</a:t>
            </a:r>
            <a:endParaRPr lang="en-US" sz="15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5324" y="3231952"/>
            <a:ext cx="489466" cy="489466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685324" y="3917156"/>
            <a:ext cx="2427922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Foco Regional</a:t>
            </a:r>
            <a:endParaRPr lang="en-US" sz="2000" dirty="0"/>
          </a:p>
        </p:txBody>
      </p:sp>
      <p:sp>
        <p:nvSpPr>
          <p:cNvPr id="7" name="Text 3"/>
          <p:cNvSpPr/>
          <p:nvPr/>
        </p:nvSpPr>
        <p:spPr>
          <a:xfrm>
            <a:off x="685324" y="4356616"/>
            <a:ext cx="2427922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65% dos clientes no Norte e Nordeste</a:t>
            </a:r>
            <a:endParaRPr lang="en-US" sz="1500" dirty="0"/>
          </a:p>
        </p:txBody>
      </p:sp>
      <p:pic>
        <p:nvPicPr>
          <p:cNvPr id="8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7920" y="3231952"/>
            <a:ext cx="489466" cy="489466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3357920" y="3917156"/>
            <a:ext cx="2428042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Receita Significativa</a:t>
            </a:r>
            <a:endParaRPr lang="en-US" sz="2000" dirty="0"/>
          </a:p>
        </p:txBody>
      </p:sp>
      <p:sp>
        <p:nvSpPr>
          <p:cNvPr id="10" name="Text 5"/>
          <p:cNvSpPr/>
          <p:nvPr/>
        </p:nvSpPr>
        <p:spPr>
          <a:xfrm>
            <a:off x="3357920" y="4356616"/>
            <a:ext cx="2428042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R$ 45 milhões em pedidos dessas regiões</a:t>
            </a:r>
            <a:endParaRPr lang="en-US" sz="1500" dirty="0"/>
          </a:p>
        </p:txBody>
      </p:sp>
      <p:pic>
        <p:nvPicPr>
          <p:cNvPr id="11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30635" y="3231952"/>
            <a:ext cx="489466" cy="489466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6030635" y="3917156"/>
            <a:ext cx="2428042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Setores Chave</a:t>
            </a:r>
            <a:endParaRPr lang="en-US" sz="2000" dirty="0"/>
          </a:p>
        </p:txBody>
      </p:sp>
      <p:sp>
        <p:nvSpPr>
          <p:cNvPr id="13" name="Text 7"/>
          <p:cNvSpPr/>
          <p:nvPr/>
        </p:nvSpPr>
        <p:spPr>
          <a:xfrm>
            <a:off x="6030635" y="4356616"/>
            <a:ext cx="2428042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Eletrônicos e Moda com R$ 34 milhões</a:t>
            </a:r>
            <a:endParaRPr lang="en-US" sz="1500" dirty="0"/>
          </a:p>
        </p:txBody>
      </p:sp>
      <p:pic>
        <p:nvPicPr>
          <p:cNvPr id="14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5324" y="5374958"/>
            <a:ext cx="489466" cy="489466"/>
          </a:xfrm>
          <a:prstGeom prst="rect">
            <a:avLst/>
          </a:prstGeom>
        </p:spPr>
      </p:pic>
      <p:sp>
        <p:nvSpPr>
          <p:cNvPr id="15" name="Text 8"/>
          <p:cNvSpPr/>
          <p:nvPr/>
        </p:nvSpPr>
        <p:spPr>
          <a:xfrm>
            <a:off x="685324" y="6060162"/>
            <a:ext cx="2427922" cy="3220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b="1" dirty="0">
                <a:solidFill>
                  <a:srgbClr val="EEEFF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Alta Recompra</a:t>
            </a:r>
            <a:endParaRPr lang="en-US" sz="2000" dirty="0"/>
          </a:p>
        </p:txBody>
      </p:sp>
      <p:sp>
        <p:nvSpPr>
          <p:cNvPr id="16" name="Text 9"/>
          <p:cNvSpPr/>
          <p:nvPr/>
        </p:nvSpPr>
        <p:spPr>
          <a:xfrm>
            <a:off x="685324" y="6499622"/>
            <a:ext cx="2427922" cy="6267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Quase 99% de recompra nesses segmentos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661511"/>
            <a:ext cx="7905393" cy="7431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🚚</a:t>
            </a: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Logística, NPS e Priorização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1837968"/>
            <a:ext cx="131137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Problemas logísticos têm baixo impacto no NPS, sugerindo que a satisfação do cliente pode ser influenciada por outros fatores. Clientes com NPS 0 podem ser priorizados, resultando em maior taxa de resolução para esses casos.</a:t>
            </a:r>
            <a:endParaRPr lang="en-US" sz="1700" dirty="0"/>
          </a:p>
        </p:txBody>
      </p:sp>
      <p:sp>
        <p:nvSpPr>
          <p:cNvPr id="4" name="Text 2"/>
          <p:cNvSpPr/>
          <p:nvPr/>
        </p:nvSpPr>
        <p:spPr>
          <a:xfrm>
            <a:off x="758309" y="2991683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Baixo Impacto no NPS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58309" y="3564493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Problemas logísticos (IV = 0,036)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309" y="4127778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NPS 0 e Resolução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8309" y="4700588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Clientes com NPS 0 têm maior taxa de resolução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309" y="52638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Satisfação Geral</a:t>
            </a:r>
            <a:endParaRPr lang="en-US" sz="2200" dirty="0"/>
          </a:p>
        </p:txBody>
      </p:sp>
      <p:sp>
        <p:nvSpPr>
          <p:cNvPr id="9" name="Text 7"/>
          <p:cNvSpPr/>
          <p:nvPr/>
        </p:nvSpPr>
        <p:spPr>
          <a:xfrm>
            <a:off x="758309" y="5836682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63% dos atendimentos com NPS até 6</a:t>
            </a:r>
            <a:endParaRPr lang="en-US" sz="1700" dirty="0"/>
          </a:p>
        </p:txBody>
      </p:sp>
      <p:pic>
        <p:nvPicPr>
          <p:cNvPr id="10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7139" y="3018830"/>
            <a:ext cx="6292572" cy="430541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285875"/>
            <a:ext cx="7627382" cy="21686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000000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🚛</a:t>
            </a:r>
            <a:r>
              <a:rPr lang="en-US" sz="4450" b="1" dirty="0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Principais Transportadoras com Problemas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3779401"/>
            <a:ext cx="762738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Análise das transportadoras com maior volume de problemas nas regiões Norte e Nordeste, indicando áreas para otimização.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758309" y="4716542"/>
            <a:ext cx="7627382" cy="2227183"/>
          </a:xfrm>
          <a:prstGeom prst="roundRect">
            <a:avLst>
              <a:gd name="adj" fmla="val 8755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pt-BR"/>
          </a:p>
        </p:txBody>
      </p:sp>
      <p:sp>
        <p:nvSpPr>
          <p:cNvPr id="6" name="Shape 3"/>
          <p:cNvSpPr/>
          <p:nvPr/>
        </p:nvSpPr>
        <p:spPr>
          <a:xfrm>
            <a:off x="765929" y="4724162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7" name="Text 4"/>
          <p:cNvSpPr/>
          <p:nvPr/>
        </p:nvSpPr>
        <p:spPr>
          <a:xfrm>
            <a:off x="982980" y="4861679"/>
            <a:ext cx="10853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Nordeste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2509123" y="4861679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33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4031456" y="4861679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39</a:t>
            </a:r>
            <a:endParaRPr lang="en-US" sz="1700" dirty="0"/>
          </a:p>
        </p:txBody>
      </p:sp>
      <p:sp>
        <p:nvSpPr>
          <p:cNvPr id="10" name="Text 7"/>
          <p:cNvSpPr/>
          <p:nvPr/>
        </p:nvSpPr>
        <p:spPr>
          <a:xfrm>
            <a:off x="5553789" y="4861679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26</a:t>
            </a:r>
            <a:endParaRPr lang="en-US" sz="1700" dirty="0"/>
          </a:p>
        </p:txBody>
      </p:sp>
      <p:sp>
        <p:nvSpPr>
          <p:cNvPr id="11" name="Text 8"/>
          <p:cNvSpPr/>
          <p:nvPr/>
        </p:nvSpPr>
        <p:spPr>
          <a:xfrm>
            <a:off x="7076123" y="4861679"/>
            <a:ext cx="10853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25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65929" y="5345906"/>
            <a:ext cx="7612142" cy="62174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3" name="Text 10"/>
          <p:cNvSpPr/>
          <p:nvPr/>
        </p:nvSpPr>
        <p:spPr>
          <a:xfrm>
            <a:off x="982980" y="5483423"/>
            <a:ext cx="10853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Norte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2509123" y="5483423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21</a:t>
            </a:r>
            <a:endParaRPr lang="en-US" sz="1700" dirty="0"/>
          </a:p>
        </p:txBody>
      </p:sp>
      <p:sp>
        <p:nvSpPr>
          <p:cNvPr id="15" name="Text 12"/>
          <p:cNvSpPr/>
          <p:nvPr/>
        </p:nvSpPr>
        <p:spPr>
          <a:xfrm>
            <a:off x="4031456" y="5483423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14</a:t>
            </a:r>
            <a:endParaRPr lang="en-US" sz="1700" dirty="0"/>
          </a:p>
        </p:txBody>
      </p:sp>
      <p:sp>
        <p:nvSpPr>
          <p:cNvPr id="16" name="Text 13"/>
          <p:cNvSpPr/>
          <p:nvPr/>
        </p:nvSpPr>
        <p:spPr>
          <a:xfrm>
            <a:off x="5553789" y="5483423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24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7076123" y="5483423"/>
            <a:ext cx="10853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12</a:t>
            </a:r>
            <a:endParaRPr lang="en-US" sz="1700" dirty="0"/>
          </a:p>
        </p:txBody>
      </p:sp>
      <p:sp>
        <p:nvSpPr>
          <p:cNvPr id="18" name="Shape 15"/>
          <p:cNvSpPr/>
          <p:nvPr/>
        </p:nvSpPr>
        <p:spPr>
          <a:xfrm>
            <a:off x="765929" y="5967651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pt-BR"/>
          </a:p>
        </p:txBody>
      </p:sp>
      <p:sp>
        <p:nvSpPr>
          <p:cNvPr id="19" name="Text 16"/>
          <p:cNvSpPr/>
          <p:nvPr/>
        </p:nvSpPr>
        <p:spPr>
          <a:xfrm>
            <a:off x="982980" y="6105168"/>
            <a:ext cx="1085374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Total Geral</a:t>
            </a:r>
            <a:endParaRPr lang="en-US" sz="1700" dirty="0"/>
          </a:p>
        </p:txBody>
      </p:sp>
      <p:sp>
        <p:nvSpPr>
          <p:cNvPr id="20" name="Text 17"/>
          <p:cNvSpPr/>
          <p:nvPr/>
        </p:nvSpPr>
        <p:spPr>
          <a:xfrm>
            <a:off x="2509123" y="6105168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78</a:t>
            </a:r>
            <a:endParaRPr lang="en-US" sz="1700" dirty="0"/>
          </a:p>
        </p:txBody>
      </p:sp>
      <p:sp>
        <p:nvSpPr>
          <p:cNvPr id="21" name="Text 18"/>
          <p:cNvSpPr/>
          <p:nvPr/>
        </p:nvSpPr>
        <p:spPr>
          <a:xfrm>
            <a:off x="4031456" y="6105168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74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5553789" y="6105168"/>
            <a:ext cx="108156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68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7076123" y="6105168"/>
            <a:ext cx="1085374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EEEFF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60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9A25F6-EBCD-7B45-6941-37E795579F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3C77852C-C559-A294-0E64-37040988BD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1EAB74B7-FA73-54EA-025E-23DFACB3BCAF}"/>
              </a:ext>
            </a:extLst>
          </p:cNvPr>
          <p:cNvSpPr/>
          <p:nvPr/>
        </p:nvSpPr>
        <p:spPr>
          <a:xfrm>
            <a:off x="493614" y="1294836"/>
            <a:ext cx="7627382" cy="145589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 err="1">
                <a:solidFill>
                  <a:srgbClr val="9998FF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Conclusão</a:t>
            </a:r>
            <a:endParaRPr lang="en-US" sz="4450" dirty="0"/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9AB201F9-5C68-E8DF-311D-95BFD4C82D0A}"/>
              </a:ext>
            </a:extLst>
          </p:cNvPr>
          <p:cNvSpPr/>
          <p:nvPr/>
        </p:nvSpPr>
        <p:spPr>
          <a:xfrm>
            <a:off x="288099" y="3521160"/>
            <a:ext cx="8476747" cy="20278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Recompra Alta recompra mesmo com problemas</a:t>
            </a:r>
          </a:p>
          <a:p>
            <a:pPr algn="l">
              <a:lnSpc>
                <a:spcPts val="2700"/>
              </a:lnSpc>
            </a:pPr>
            <a:endParaRPr lang="pt-BR" sz="2800" dirty="0">
              <a:solidFill>
                <a:schemeClr val="bg1"/>
              </a:solidFill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 Principais segmentos mantêm fidelidade </a:t>
            </a:r>
          </a:p>
          <a:p>
            <a:pPr algn="l">
              <a:lnSpc>
                <a:spcPts val="2700"/>
              </a:lnSpc>
            </a:pPr>
            <a:endParaRPr lang="pt-BR" sz="2800" dirty="0">
              <a:solidFill>
                <a:schemeClr val="bg1"/>
              </a:solidFill>
            </a:endParaRPr>
          </a:p>
          <a:p>
            <a:pPr marL="285750" indent="-285750" algn="l">
              <a:lnSpc>
                <a:spcPts val="2700"/>
              </a:lnSpc>
              <a:buFont typeface="Arial" panose="020B0604020202020204" pitchFamily="34" charset="0"/>
              <a:buChar char="•"/>
            </a:pPr>
            <a:r>
              <a:rPr lang="pt-BR" sz="2800" dirty="0">
                <a:solidFill>
                  <a:schemeClr val="bg1"/>
                </a:solidFill>
              </a:rPr>
              <a:t>Logística e atendimento não explicam sozinhos o NPS. </a:t>
            </a:r>
          </a:p>
          <a:p>
            <a:pPr marL="0" indent="0" algn="l">
              <a:lnSpc>
                <a:spcPts val="2700"/>
              </a:lnSpc>
              <a:buNone/>
            </a:pPr>
            <a:r>
              <a:rPr lang="pt-BR" sz="1600" dirty="0"/>
              <a:t>s</a:t>
            </a: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1019370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430</Words>
  <Application>Microsoft Office PowerPoint</Application>
  <PresentationFormat>Personalizar</PresentationFormat>
  <Paragraphs>101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3" baseType="lpstr">
      <vt:lpstr>Arial</vt:lpstr>
      <vt:lpstr>Barlow Bold</vt:lpstr>
      <vt:lpstr>Montserrat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Márlon Almeida</cp:lastModifiedBy>
  <cp:revision>2</cp:revision>
  <dcterms:created xsi:type="dcterms:W3CDTF">2025-05-30T15:49:20Z</dcterms:created>
  <dcterms:modified xsi:type="dcterms:W3CDTF">2025-05-30T15:54:53Z</dcterms:modified>
</cp:coreProperties>
</file>